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7.jpg" ContentType="image/gif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7"/>
  </p:notesMasterIdLst>
  <p:handoutMasterIdLst>
    <p:handoutMasterId r:id="rId48"/>
  </p:handoutMasterIdLst>
  <p:sldIdLst>
    <p:sldId id="256" r:id="rId3"/>
    <p:sldId id="262" r:id="rId4"/>
    <p:sldId id="264" r:id="rId5"/>
    <p:sldId id="257" r:id="rId6"/>
    <p:sldId id="277" r:id="rId7"/>
    <p:sldId id="266" r:id="rId8"/>
    <p:sldId id="258" r:id="rId9"/>
    <p:sldId id="259" r:id="rId10"/>
    <p:sldId id="260" r:id="rId11"/>
    <p:sldId id="270" r:id="rId12"/>
    <p:sldId id="271" r:id="rId13"/>
    <p:sldId id="261" r:id="rId14"/>
    <p:sldId id="304" r:id="rId15"/>
    <p:sldId id="303" r:id="rId16"/>
    <p:sldId id="263" r:id="rId17"/>
    <p:sldId id="305" r:id="rId18"/>
    <p:sldId id="306" r:id="rId19"/>
    <p:sldId id="273" r:id="rId20"/>
    <p:sldId id="274" r:id="rId21"/>
    <p:sldId id="275" r:id="rId22"/>
    <p:sldId id="278" r:id="rId23"/>
    <p:sldId id="297" r:id="rId24"/>
    <p:sldId id="279" r:id="rId25"/>
    <p:sldId id="280" r:id="rId26"/>
    <p:sldId id="281" r:id="rId27"/>
    <p:sldId id="282" r:id="rId28"/>
    <p:sldId id="298" r:id="rId29"/>
    <p:sldId id="283" r:id="rId30"/>
    <p:sldId id="284" r:id="rId31"/>
    <p:sldId id="285" r:id="rId32"/>
    <p:sldId id="286" r:id="rId33"/>
    <p:sldId id="287" r:id="rId34"/>
    <p:sldId id="300" r:id="rId35"/>
    <p:sldId id="288" r:id="rId36"/>
    <p:sldId id="301" r:id="rId37"/>
    <p:sldId id="289" r:id="rId38"/>
    <p:sldId id="299" r:id="rId39"/>
    <p:sldId id="290" r:id="rId40"/>
    <p:sldId id="291" r:id="rId41"/>
    <p:sldId id="292" r:id="rId42"/>
    <p:sldId id="302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23" autoAdjust="0"/>
  </p:normalViewPr>
  <p:slideViewPr>
    <p:cSldViewPr>
      <p:cViewPr varScale="1">
        <p:scale>
          <a:sx n="85" d="100"/>
          <a:sy n="85" d="100"/>
        </p:scale>
        <p:origin x="590" y="53"/>
      </p:cViewPr>
      <p:guideLst/>
    </p:cSldViewPr>
  </p:slideViewPr>
  <p:outlineViewPr>
    <p:cViewPr>
      <p:scale>
        <a:sx n="33" d="100"/>
        <a:sy n="33" d="100"/>
      </p:scale>
      <p:origin x="0" y="-26443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1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62B48F5-BACC-47D6-A0F7-82FBF9C6BC85}" type="datetimeFigureOut">
              <a:rPr lang="en-US" altLang="zh-TW"/>
              <a:t>5/30/2015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ACAF8E-318A-4EFE-8633-D9E72ABCE0ED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CB1CD00-5424-4675-AB18-2C419B060449}" type="datetimeFigureOut">
              <a:t>2015/5/30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EE2CF44-2B13-41B4-A334-1CDF534EEBBF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gray">
          <a:xfrm>
            <a:off x="-1588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7" name="矩形 6"/>
          <p:cNvSpPr/>
          <p:nvPr userDrawn="1"/>
        </p:nvSpPr>
        <p:spPr bwMode="black">
          <a:xfrm>
            <a:off x="-1588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 latinLnBrk="0">
              <a:defRPr lang="zh-TW" sz="5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>
                <a:solidFill>
                  <a:schemeClr val="accent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048" y="457200"/>
            <a:ext cx="9144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2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6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 latinLnBrk="0">
              <a:defRPr lang="zh-TW" sz="3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t>2015/5/30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7CC0096-1860-4642-9CD2-0079EA5E7CD1}" type="datetimeFigureOut">
              <a:rPr lang="en-US" altLang="zh-TW" smtClean="0"/>
              <a:pPr/>
              <a:t>5/30/2015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400" kern="1200">
          <a:solidFill>
            <a:schemeClr val="accent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>
              <a:lumMod val="8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夢想的起點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零組件介紹 </a:t>
            </a:r>
            <a:r>
              <a:rPr lang="en-US" altLang="zh-TW" sz="2400" dirty="0" smtClean="0"/>
              <a:t>&amp; </a:t>
            </a:r>
            <a:r>
              <a:rPr lang="zh-TW" altLang="en-US" sz="2400" dirty="0" smtClean="0"/>
              <a:t>電腦組裝</a:t>
            </a:r>
            <a:r>
              <a:rPr lang="en-US" altLang="zh-TW" sz="2400" dirty="0" smtClean="0"/>
              <a:t>~~</a:t>
            </a:r>
            <a:endParaRPr lang="zh-TW" sz="2400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520">
            <a:off x="8271831" y="163243"/>
            <a:ext cx="4053466" cy="2280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3037" y="332656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記憶體 </a:t>
            </a:r>
            <a:r>
              <a:rPr lang="en-US" altLang="zh-TW" sz="4000" dirty="0"/>
              <a:t>(Memory)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 smtClean="0"/>
              <a:t>RAM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容量</a:t>
            </a:r>
            <a:r>
              <a:rPr lang="zh-TW" altLang="en-US" sz="2400" dirty="0"/>
              <a:t>：是記憶體最直接最重要的</a:t>
            </a:r>
            <a:r>
              <a:rPr lang="zh-TW" altLang="en-US" sz="2400" dirty="0" smtClean="0"/>
              <a:t>參數。</a:t>
            </a:r>
            <a:r>
              <a:rPr lang="zh-TW" altLang="en-US" sz="2400" dirty="0"/>
              <a:t>記憶體的品質與容量大小無關，所以選購時根據需求決定即可。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速度：以奈秒</a:t>
            </a:r>
            <a:r>
              <a:rPr lang="en-US" altLang="zh-TW" sz="2400" dirty="0"/>
              <a:t>(ns</a:t>
            </a:r>
            <a:r>
              <a:rPr lang="zh-TW" altLang="en-US" sz="2400" dirty="0"/>
              <a:t>，</a:t>
            </a:r>
            <a:r>
              <a:rPr lang="en-US" altLang="zh-TW" sz="2400" dirty="0"/>
              <a:t>1ns = 10</a:t>
            </a:r>
            <a:r>
              <a:rPr lang="en-US" altLang="zh-TW" sz="2400" baseline="30000" dirty="0"/>
              <a:t>-9</a:t>
            </a:r>
            <a:r>
              <a:rPr lang="en-US" altLang="zh-TW" sz="2400" dirty="0"/>
              <a:t>)</a:t>
            </a:r>
            <a:r>
              <a:rPr lang="zh-TW" altLang="en-US" sz="2400" dirty="0"/>
              <a:t>為單位計算存取速度</a:t>
            </a:r>
            <a:r>
              <a:rPr lang="zh-TW" altLang="en-US" sz="2400" dirty="0" smtClean="0"/>
              <a:t>，愈小代表愈快，約</a:t>
            </a:r>
            <a:r>
              <a:rPr lang="zh-TW" altLang="en-US" sz="2400" dirty="0"/>
              <a:t>為硬碟的百萬倍速，它的執行速度僅次於</a:t>
            </a:r>
            <a:r>
              <a:rPr lang="en-US" altLang="zh-TW" sz="2400" dirty="0" smtClean="0"/>
              <a:t>CPU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需要用電力來維持「記性」，一旦斷電，資料將消失不見</a:t>
            </a:r>
            <a:endParaRPr lang="en-US" altLang="zh-TW" sz="24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9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記憶體 </a:t>
            </a:r>
            <a:r>
              <a:rPr lang="en-US" altLang="zh-TW" sz="4000" dirty="0"/>
              <a:t>(Memory)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2060848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 smtClean="0"/>
              <a:t>頻率：記憶體與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資料交換的速度。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頻寬：記憶體每秒可以處理的資料量。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記憶體頻寬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頻率 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 傳輸寬度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6400MBytes/sec = 800MHz </a:t>
            </a:r>
            <a:r>
              <a:rPr lang="en-US" altLang="zh-TW" sz="2400" dirty="0"/>
              <a:t>/ </a:t>
            </a:r>
            <a:r>
              <a:rPr lang="en-US" altLang="zh-TW" sz="2400" dirty="0" smtClean="0"/>
              <a:t>8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64bits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(</a:t>
            </a:r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/>
              <a:t>byte = 8 bits)</a:t>
            </a:r>
            <a:endParaRPr lang="zh-TW" altLang="en-US" sz="24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07" y="2060848"/>
            <a:ext cx="4876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695">
            <a:off x="8604891" y="4405408"/>
            <a:ext cx="3571837" cy="26754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硬碟機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sz="4000" dirty="0" smtClean="0"/>
              <a:t>ard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isk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altLang="zh-TW" sz="4000" dirty="0" smtClean="0"/>
              <a:t>rive)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硬碟機是電腦的資料倉儲中心，作業系統、應用軟體和文件資料都存在裡面，具有大容量、快速資料存取、容量成本低等優點。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 smtClean="0"/>
              <a:t>馬達轉速：指硬碟機中的磁盤每分鐘旋轉的圈數或旋轉速度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/>
              <a:t>儲存容量：偷工減料？換算的誤差？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237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HDD  vs  SSD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828800"/>
            <a:ext cx="9468544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固態硬碟</a:t>
            </a:r>
            <a:r>
              <a:rPr lang="en-US" altLang="zh-TW" sz="2400" dirty="0" smtClean="0"/>
              <a:t>(SSD)</a:t>
            </a:r>
            <a:r>
              <a:rPr lang="zh-TW" altLang="en-US" sz="2400" dirty="0" smtClean="0"/>
              <a:t>和傳統硬碟</a:t>
            </a:r>
            <a:r>
              <a:rPr lang="en-US" altLang="zh-TW" sz="2400" dirty="0" smtClean="0"/>
              <a:t>(HDD)</a:t>
            </a:r>
            <a:r>
              <a:rPr lang="zh-TW" altLang="en-US" sz="2400" dirty="0" smtClean="0"/>
              <a:t>皆為電腦中負責儲存及讀取的元件。</a:t>
            </a:r>
            <a:endParaRPr lang="en-US" altLang="zh-TW" sz="2400" dirty="0" smtClean="0"/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36912"/>
            <a:ext cx="5634683" cy="33150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492896"/>
            <a:ext cx="6134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記憶體  </a:t>
            </a:r>
            <a:r>
              <a:rPr lang="en-US" altLang="zh-TW" sz="4000" dirty="0" smtClean="0"/>
              <a:t>vs </a:t>
            </a:r>
            <a:r>
              <a:rPr lang="zh-TW" altLang="en-US" sz="4000" dirty="0" smtClean="0"/>
              <a:t> 硬碟</a:t>
            </a:r>
            <a:endParaRPr lang="zh-TW" altLang="en-US" sz="40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749813"/>
              </p:ext>
            </p:extLst>
          </p:nvPr>
        </p:nvGraphicFramePr>
        <p:xfrm>
          <a:off x="2855640" y="2060848"/>
          <a:ext cx="6480720" cy="338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160240"/>
                <a:gridCol w="2160240"/>
              </a:tblGrid>
              <a:tr h="6768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主記憶體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硬碟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速度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慢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儲存空間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揮發性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揮發性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非揮發性</a:t>
                      </a:r>
                      <a:endParaRPr lang="zh-TW" altLang="en-US" dirty="0"/>
                    </a:p>
                  </a:txBody>
                  <a:tcPr/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價格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低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41591" y="573325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揮發性：當電源關閉後，資料都會不見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52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375">
            <a:off x="8136648" y="3972634"/>
            <a:ext cx="4089977" cy="27216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電源供應器 </a:t>
            </a:r>
            <a:r>
              <a:rPr lang="en-US" altLang="zh-TW" sz="4000" dirty="0" smtClean="0"/>
              <a:t>(Power Supply)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2060848"/>
            <a:ext cx="9463884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電源供應器可以提供電腦電力，以「輸出功率」來區分等級。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輸出功率：單位為瓦特</a:t>
            </a:r>
            <a:r>
              <a:rPr lang="en-US" altLang="zh-TW" sz="2400" dirty="0" smtClean="0"/>
              <a:t>(W)</a:t>
            </a:r>
            <a:r>
              <a:rPr lang="zh-TW" altLang="en-US" sz="2400" dirty="0" smtClean="0"/>
              <a:t>。輸出的瓦特數愈高代表供電能力愈強、輸出功率愈大、價格愈高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4843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互動關係</a:t>
            </a:r>
            <a:r>
              <a:rPr lang="zh-TW" altLang="en-US" sz="4000" dirty="0"/>
              <a:t>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73" y="1621450"/>
            <a:ext cx="7186054" cy="49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互動關係</a:t>
            </a:r>
            <a:r>
              <a:rPr lang="zh-TW" altLang="en-US" sz="4000" dirty="0"/>
              <a:t>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55" y="1700807"/>
            <a:ext cx="6547113" cy="4994107"/>
          </a:xfrm>
        </p:spPr>
      </p:pic>
    </p:spTree>
    <p:extLst>
      <p:ext uri="{BB962C8B-B14F-4D97-AF65-F5344CB8AC3E}">
        <p14:creationId xmlns:p14="http://schemas.microsoft.com/office/powerpoint/2010/main" val="3203482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9536" y="2420888"/>
            <a:ext cx="9144000" cy="426720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熱</a:t>
            </a:r>
            <a:endParaRPr lang="en-US" altLang="zh-TW" sz="2800" dirty="0" smtClean="0"/>
          </a:p>
          <a:p>
            <a:r>
              <a:rPr lang="zh-TW" altLang="en-US" sz="2800" dirty="0" smtClean="0"/>
              <a:t>灰塵</a:t>
            </a:r>
            <a:endParaRPr lang="en-US" altLang="zh-TW" sz="2800" dirty="0" smtClean="0"/>
          </a:p>
          <a:p>
            <a:r>
              <a:rPr lang="zh-TW" altLang="en-US" sz="2800" dirty="0" smtClean="0"/>
              <a:t>潮濕</a:t>
            </a:r>
            <a:endParaRPr lang="en-US" altLang="zh-TW" sz="2800" dirty="0" smtClean="0"/>
          </a:p>
          <a:p>
            <a:r>
              <a:rPr lang="zh-TW" altLang="en-US" sz="2800" dirty="0" smtClean="0"/>
              <a:t>震動</a:t>
            </a:r>
            <a:endParaRPr lang="en-US" altLang="zh-TW" sz="2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88" y="1138436"/>
            <a:ext cx="3847356" cy="25649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76" y="4370839"/>
            <a:ext cx="3512976" cy="23419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" y="4651476"/>
            <a:ext cx="4325548" cy="20366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98925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3842962"/>
            <a:ext cx="5184576" cy="29163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630" y="2204864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熱</a:t>
            </a:r>
            <a:r>
              <a:rPr lang="zh-TW" altLang="en-US" sz="2800" dirty="0" smtClean="0"/>
              <a:t>：</a:t>
            </a:r>
            <a:r>
              <a:rPr lang="zh-TW" altLang="en-US" sz="2400" dirty="0" smtClean="0"/>
              <a:t>和</a:t>
            </a:r>
            <a:r>
              <a:rPr lang="zh-TW" altLang="en-US" sz="2400" dirty="0" smtClean="0"/>
              <a:t>它一起吹</a:t>
            </a:r>
            <a:r>
              <a:rPr lang="zh-TW" altLang="en-US" sz="2400" dirty="0" smtClean="0"/>
              <a:t>電扇！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800" dirty="0" smtClean="0"/>
              <a:t>灰塵</a:t>
            </a:r>
            <a:r>
              <a:rPr lang="zh-TW" altLang="en-US" sz="2800" dirty="0" smtClean="0"/>
              <a:t>：</a:t>
            </a:r>
            <a:r>
              <a:rPr lang="zh-TW" altLang="en-US" sz="2400" dirty="0" smtClean="0"/>
              <a:t>可以</a:t>
            </a:r>
            <a:r>
              <a:rPr lang="zh-TW" altLang="en-US" sz="2400" dirty="0" smtClean="0"/>
              <a:t>用烤肉刷和電腦清潔專用吸塵器清潔，</a:t>
            </a:r>
            <a:r>
              <a:rPr lang="zh-TW" altLang="en-US" sz="2400" dirty="0" smtClean="0">
                <a:solidFill>
                  <a:srgbClr val="FF0000"/>
                </a:solidFill>
              </a:rPr>
              <a:t>切記不要拿濕抹布來擦它</a:t>
            </a:r>
            <a:r>
              <a:rPr lang="zh-TW" altLang="en-US" sz="2400" dirty="0">
                <a:solidFill>
                  <a:srgbClr val="FF0000"/>
                </a:solidFill>
              </a:rPr>
              <a:t>！</a:t>
            </a:r>
            <a:endParaRPr lang="en-US" altLang="zh-TW" sz="2800" dirty="0" smtClean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793">
            <a:off x="7536160" y="332656"/>
            <a:ext cx="4323874" cy="29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零組件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周邊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周邊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機殼外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：顯示器、滑鼠、鍵盤、喇叭</a:t>
            </a:r>
            <a:endParaRPr lang="en-US" altLang="zh-TW" sz="2800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7677">
            <a:off x="8826404" y="831451"/>
            <a:ext cx="2819400" cy="16192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0" y="2564904"/>
            <a:ext cx="2776630" cy="32747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3" y="3977717"/>
            <a:ext cx="4255424" cy="26383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654">
            <a:off x="3544622" y="3207479"/>
            <a:ext cx="4472533" cy="15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351584" cy="23515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4330421"/>
            <a:ext cx="4536504" cy="24950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電腦的天敵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1504" y="2351585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潮濕</a:t>
            </a:r>
            <a:r>
              <a:rPr lang="zh-TW" altLang="en-US" sz="2800" dirty="0" smtClean="0"/>
              <a:t>：</a:t>
            </a:r>
            <a:r>
              <a:rPr lang="zh-TW" altLang="en-US" sz="2400" dirty="0" smtClean="0"/>
              <a:t>用</a:t>
            </a:r>
            <a:r>
              <a:rPr lang="zh-TW" altLang="en-US" sz="2400" dirty="0" smtClean="0"/>
              <a:t>熱去對付它</a:t>
            </a:r>
            <a:r>
              <a:rPr lang="zh-TW" altLang="en-US" sz="2400" dirty="0" smtClean="0"/>
              <a:t>，即每天</a:t>
            </a:r>
            <a:r>
              <a:rPr lang="zh-TW" altLang="en-US" sz="2400" dirty="0" smtClean="0"/>
              <a:t>都開機使用</a:t>
            </a:r>
            <a:r>
              <a:rPr lang="zh-TW" altLang="en-US" sz="2400" dirty="0" smtClean="0"/>
              <a:t>電腦。</a:t>
            </a:r>
            <a:r>
              <a:rPr lang="zh-TW" altLang="en-US" sz="2400" dirty="0" smtClean="0"/>
              <a:t>電腦通常不是用壞的，而是放在那裡放壞的。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/>
              <a:t>震動</a:t>
            </a:r>
            <a:r>
              <a:rPr lang="zh-TW" altLang="en-US" sz="2800" dirty="0" smtClean="0"/>
              <a:t>：</a:t>
            </a:r>
            <a:r>
              <a:rPr lang="zh-TW" altLang="en-US" sz="2400" dirty="0" smtClean="0"/>
              <a:t>在</a:t>
            </a:r>
            <a:r>
              <a:rPr lang="zh-TW" altLang="en-US" sz="2400" dirty="0" smtClean="0"/>
              <a:t>電腦運作中，尤其是硬碟在讀取中，千萬不要搬動電腦。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5871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9496" y="1340768"/>
            <a:ext cx="9144000" cy="4267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zh-TW" sz="5400" dirty="0" smtClean="0"/>
          </a:p>
          <a:p>
            <a:pPr marL="0" indent="0" algn="ctr">
              <a:buNone/>
            </a:pPr>
            <a:endParaRPr lang="en-US" altLang="zh-TW" sz="5400" dirty="0"/>
          </a:p>
          <a:p>
            <a:pPr marL="0" indent="0" algn="ctr">
              <a:buNone/>
            </a:pPr>
            <a:r>
              <a:rPr lang="zh-TW" altLang="en-US" sz="5400" dirty="0" smtClean="0"/>
              <a:t>認識完了，開始組裝它們吧！</a:t>
            </a:r>
            <a:endParaRPr lang="en-US" altLang="zh-TW" sz="5400" dirty="0"/>
          </a:p>
          <a:p>
            <a:pPr marL="0" indent="0" algn="ctr">
              <a:buNone/>
            </a:pPr>
            <a:r>
              <a:rPr lang="zh-TW" altLang="en-US" sz="5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</a:t>
            </a: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資料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來源：</a:t>
            </a:r>
            <a:endParaRPr lang="en-US" altLang="zh-TW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 algn="r">
              <a:buNone/>
            </a:pP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隨意窩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阿咪愛教學</a:t>
            </a:r>
          </a:p>
          <a:p>
            <a:pPr marL="0" indent="0" algn="ctr">
              <a:buNone/>
            </a:pP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305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707">
            <a:off x="3575720" y="2441897"/>
            <a:ext cx="4555951" cy="3031778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04664"/>
            <a:ext cx="5184576" cy="6065954"/>
          </a:xfrm>
        </p:spPr>
      </p:pic>
      <p:sp>
        <p:nvSpPr>
          <p:cNvPr id="10" name="文字方塊 9"/>
          <p:cNvSpPr txBox="1"/>
          <p:nvPr/>
        </p:nvSpPr>
        <p:spPr>
          <a:xfrm>
            <a:off x="6600056" y="18864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CPU</a:t>
            </a:r>
            <a:endParaRPr lang="zh-TW" altLang="en-US" sz="5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88" y="1682793"/>
            <a:ext cx="6574976" cy="42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</a:t>
            </a:r>
            <a:r>
              <a:rPr lang="en-US" altLang="zh-TW" sz="4000" dirty="0" smtClean="0"/>
              <a:t>CPU</a:t>
            </a:r>
            <a:r>
              <a:rPr lang="zh-TW" altLang="en-US" sz="4000" dirty="0" smtClean="0"/>
              <a:t>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將</a:t>
            </a:r>
            <a:r>
              <a:rPr lang="en-US" altLang="zh-TW" sz="2800" dirty="0" smtClean="0"/>
              <a:t>CPU</a:t>
            </a:r>
            <a:r>
              <a:rPr lang="zh-TW" altLang="en-US" sz="2800" dirty="0" smtClean="0"/>
              <a:t>保護蓋掀開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8640"/>
            <a:ext cx="64087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04664"/>
            <a:ext cx="6120680" cy="61206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628800"/>
            <a:ext cx="4762500" cy="4762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36160" y="548680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防呆缺口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x2</a:t>
            </a:r>
            <a:endParaRPr lang="zh-TW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7896200" y="1124744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7968208" y="1124744"/>
            <a:ext cx="216024" cy="2448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8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</a:t>
            </a:r>
            <a:r>
              <a:rPr lang="en-US" altLang="zh-TW" sz="4000" dirty="0" smtClean="0"/>
              <a:t>CPU</a:t>
            </a:r>
            <a:r>
              <a:rPr lang="zh-TW" altLang="en-US" sz="4000" dirty="0" smtClean="0"/>
              <a:t>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將卡榫對準防呆缺   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      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口輕輕放下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60648"/>
            <a:ext cx="64087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</a:t>
            </a:r>
            <a:r>
              <a:rPr lang="en-US" altLang="zh-TW" sz="4000" dirty="0" smtClean="0"/>
              <a:t>CPU</a:t>
            </a:r>
            <a:r>
              <a:rPr lang="zh-TW" altLang="en-US" sz="4000" dirty="0" smtClean="0"/>
              <a:t>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 smtClean="0"/>
              <a:t>3.</a:t>
            </a:r>
            <a:r>
              <a:rPr lang="zh-TW" altLang="en-US" sz="2800" dirty="0" smtClean="0"/>
              <a:t> 蓋上保護蓋，並扣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上扣環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60648"/>
            <a:ext cx="6470748" cy="64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6" y="1844824"/>
            <a:ext cx="4968552" cy="3721619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64431"/>
            <a:ext cx="5112568" cy="5981705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916832"/>
            <a:ext cx="6289264" cy="41764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816080" y="692696"/>
            <a:ext cx="2664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記憶體</a:t>
            </a:r>
            <a:endParaRPr lang="zh-TW" altLang="en-US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安裝記憶體：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對準，往下壓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不要忽略防呆裝置阿</a:t>
            </a:r>
            <a:r>
              <a:rPr lang="en-US" altLang="zh-TW" sz="2800" dirty="0" smtClean="0">
                <a:solidFill>
                  <a:srgbClr val="FF0000"/>
                </a:solidFill>
              </a:rPr>
              <a:t>!!!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7" y="332655"/>
            <a:ext cx="6264697" cy="62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安裝記憶體：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 smtClean="0"/>
              <a:t>2.</a:t>
            </a:r>
            <a:r>
              <a:rPr lang="zh-TW" altLang="en-US" sz="2800" dirty="0" smtClean="0"/>
              <a:t> 發出喀拉的一聲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88640"/>
            <a:ext cx="6557714" cy="6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969">
            <a:off x="332660" y="2679982"/>
            <a:ext cx="3510744" cy="234049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8189">
            <a:off x="9143051" y="4903620"/>
            <a:ext cx="2784633" cy="20884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0" y="4890686"/>
            <a:ext cx="2619375" cy="1743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零組件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周邊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71675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零組件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機殼內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CPU</a:t>
            </a:r>
            <a:r>
              <a:rPr lang="zh-TW" altLang="en-US" sz="2800" dirty="0" smtClean="0"/>
              <a:t>、主機板、顯示卡、記憶體、硬碟機、音效卡、電源供應器、光碟機</a:t>
            </a:r>
            <a:endParaRPr lang="en-US" altLang="zh-TW" sz="2800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0873">
            <a:off x="8912893" y="2486135"/>
            <a:ext cx="3244949" cy="24651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80">
            <a:off x="111749" y="-76446"/>
            <a:ext cx="2466975" cy="18478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406">
            <a:off x="3960638" y="2846491"/>
            <a:ext cx="2466975" cy="18478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814">
            <a:off x="6228650" y="4434260"/>
            <a:ext cx="2466975" cy="18478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46" y="8572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417646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將主機板安裝置機殼上：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對一下需要上銅柱    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的孔，並一一鎖緊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6632"/>
            <a:ext cx="6552728" cy="655272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13000" y="5301208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銅柱：用來墊高主機板以絕緣的東西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2033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將主機板安裝置機殼上：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用螺絲將主機板鎖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在銅柱上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88640"/>
            <a:ext cx="6552728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安裝風扇：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2800" dirty="0" smtClean="0"/>
              <a:t>1.</a:t>
            </a:r>
            <a:r>
              <a:rPr lang="zh-TW" altLang="en-US" sz="2800" dirty="0" smtClean="0"/>
              <a:t> 確實上緊四個角的扣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具，並接上電源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60648"/>
            <a:ext cx="64087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159333"/>
            <a:ext cx="4464496" cy="3344063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32656"/>
            <a:ext cx="5358750" cy="62697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8" y="2132856"/>
            <a:ext cx="6397699" cy="424847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12024" y="848036"/>
            <a:ext cx="4214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光碟機</a:t>
            </a:r>
            <a:r>
              <a:rPr lang="en-US" altLang="zh-TW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(IDE</a:t>
            </a:r>
            <a:r>
              <a:rPr lang="zh-TW" altLang="en-US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排線</a:t>
            </a:r>
            <a:r>
              <a:rPr lang="en-US" altLang="zh-TW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zh-TW" altLang="en-US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635896" cy="5760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安裝光碟機：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用螺絲鎖上光碟機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8640"/>
            <a:ext cx="6552728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0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37" y="2197998"/>
            <a:ext cx="4401840" cy="3297131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6632"/>
            <a:ext cx="5688632" cy="66556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896"/>
            <a:ext cx="5904656" cy="39210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528048" y="980728"/>
            <a:ext cx="4085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硬碟機</a:t>
            </a:r>
            <a:r>
              <a:rPr lang="en-US" altLang="zh-TW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(SATA</a:t>
            </a:r>
            <a:r>
              <a:rPr lang="zh-TW" altLang="en-US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線</a:t>
            </a:r>
            <a:r>
              <a:rPr lang="en-US" altLang="zh-TW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zh-TW" altLang="en-US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620688"/>
            <a:ext cx="3851920" cy="5547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安裝硬碟機：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用螺絲鎖上硬碟機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88640"/>
            <a:ext cx="6544365" cy="65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79" y="1556792"/>
            <a:ext cx="6849177" cy="3888432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32656"/>
            <a:ext cx="5328592" cy="623445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276872"/>
            <a:ext cx="6059159" cy="38884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960096" y="47107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顯示卡</a:t>
            </a:r>
            <a:endParaRPr lang="zh-TW" altLang="en-US" sz="4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0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816424" cy="5760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安裝顯示卡：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</a:t>
            </a:r>
            <a:r>
              <a:rPr lang="en-US" altLang="zh-TW" sz="2800" dirty="0" smtClean="0"/>
              <a:t>1.</a:t>
            </a:r>
            <a:r>
              <a:rPr lang="zh-TW" altLang="en-US" sz="2800" dirty="0" smtClean="0"/>
              <a:t> 確認是否安裝到底，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    並檢查卡榫是否確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    實卡住，否則會接</a:t>
            </a: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    觸不良</a:t>
            </a:r>
            <a:endParaRPr lang="en-US" altLang="zh-TW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8640"/>
            <a:ext cx="648072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208" y="620688"/>
            <a:ext cx="3816424" cy="5760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000" dirty="0" smtClean="0"/>
              <a:t>安裝顯示卡：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zh-TW" altLang="en-US" sz="2800" dirty="0" smtClean="0"/>
              <a:t> </a:t>
            </a:r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從外部將螺絲鎖上</a:t>
            </a: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8640"/>
            <a:ext cx="6552728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855">
            <a:off x="7229485" y="3701098"/>
            <a:ext cx="4871328" cy="30360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中央處理器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 smtClean="0"/>
              <a:t>entral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 smtClean="0"/>
              <a:t>rocessing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 smtClean="0"/>
              <a:t>nit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5017" y="198884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 smtClean="0"/>
              <a:t>CPU</a:t>
            </a:r>
            <a:r>
              <a:rPr lang="zh-TW" altLang="en-US" sz="2800" dirty="0" smtClean="0"/>
              <a:t>在電腦中扮演</a:t>
            </a:r>
            <a:r>
              <a:rPr lang="zh-TW" altLang="en-US" sz="2800" dirty="0" smtClean="0">
                <a:solidFill>
                  <a:srgbClr val="FF0000"/>
                </a:solidFill>
              </a:rPr>
              <a:t>大腦</a:t>
            </a:r>
            <a:r>
              <a:rPr lang="zh-TW" altLang="en-US" sz="2800" dirty="0" smtClean="0"/>
              <a:t>的角色，負責算術運算、邏輯運算、資源調配和周邊控制。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400" dirty="0" smtClean="0"/>
              <a:t>CPU</a:t>
            </a:r>
            <a:r>
              <a:rPr lang="zh-TW" altLang="en-US" sz="2400" dirty="0" smtClean="0"/>
              <a:t>的速度單位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時脈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：赫茲</a:t>
            </a:r>
            <a:r>
              <a:rPr lang="en-US" altLang="zh-TW" sz="2400" dirty="0" smtClean="0"/>
              <a:t>(Hz)</a:t>
            </a:r>
            <a:r>
              <a:rPr lang="zh-TW" altLang="en-US" sz="2400" dirty="0" smtClean="0"/>
              <a:t>，愈大愈好，夠用就好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MHz(M:10</a:t>
            </a:r>
            <a:r>
              <a:rPr lang="en-US" altLang="zh-TW" sz="2400" baseline="30000" dirty="0" smtClean="0"/>
              <a:t>6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表示每秒有百萬次的執行週期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GHz(G:10</a:t>
            </a:r>
            <a:r>
              <a:rPr lang="en-US" altLang="zh-TW" sz="2400" baseline="30000" dirty="0" smtClean="0"/>
              <a:t>9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表示每秒有十億次的執行週期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355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012515"/>
            <a:ext cx="4032448" cy="40324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48" y="3051760"/>
            <a:ext cx="3602893" cy="36028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1424" y="44292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接上硬碟機的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SATA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線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27848" y="2348880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接上光碟機的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IDE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排線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81" y="1556792"/>
            <a:ext cx="3888432" cy="38884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616437" y="489093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接上燈號、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POWER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USB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、蜂鳴線等線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988840"/>
            <a:ext cx="5112568" cy="3402182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6631"/>
            <a:ext cx="5688632" cy="66556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896"/>
            <a:ext cx="6002915" cy="389302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104112" y="692696"/>
            <a:ext cx="2085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Power</a:t>
            </a:r>
            <a:endParaRPr lang="zh-TW" altLang="en-US" sz="5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268760"/>
            <a:ext cx="4104456" cy="41044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032956"/>
            <a:ext cx="3528392" cy="352839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79776" y="556519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將主機板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24Pin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與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4Pin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電源接上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976320" y="170080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接上光碟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IDE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硬碟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SATA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的電源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9" y="2888940"/>
            <a:ext cx="3672408" cy="36724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536" y="2131427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將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POWER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裝上機殼，並鎖好</a:t>
            </a:r>
          </a:p>
        </p:txBody>
      </p:sp>
    </p:spTree>
    <p:extLst>
      <p:ext uri="{BB962C8B-B14F-4D97-AF65-F5344CB8AC3E}">
        <p14:creationId xmlns:p14="http://schemas.microsoft.com/office/powerpoint/2010/main" val="26809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08720"/>
            <a:ext cx="5688632" cy="56886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052736"/>
            <a:ext cx="5621610" cy="562161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27448" y="36401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最後，稍微把線整理一下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90581" y="486777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上側蓋，並鎖上螺絲，完成囉！</a:t>
            </a:r>
          </a:p>
        </p:txBody>
      </p:sp>
    </p:spTree>
    <p:extLst>
      <p:ext uri="{BB962C8B-B14F-4D97-AF65-F5344CB8AC3E}">
        <p14:creationId xmlns:p14="http://schemas.microsoft.com/office/powerpoint/2010/main" val="26616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9496" y="2636912"/>
            <a:ext cx="9144000" cy="2248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 smtClean="0"/>
              <a:t>開始動手吧！！！</a:t>
            </a:r>
            <a:endParaRPr lang="zh-TW" altLang="en-US" sz="5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7968">
            <a:off x="983432" y="4077072"/>
            <a:ext cx="10058400" cy="17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5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837">
            <a:off x="9149424" y="4011589"/>
            <a:ext cx="3342874" cy="27363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中央處理器 </a:t>
            </a:r>
            <a:r>
              <a:rPr lang="en-US" altLang="zh-TW" sz="4000" dirty="0" smtClean="0"/>
              <a:t>(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 smtClean="0"/>
              <a:t>entral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 smtClean="0"/>
              <a:t>rocessing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 smtClean="0"/>
              <a:t>nit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1374" y="2204864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多核心：</a:t>
            </a:r>
            <a:r>
              <a:rPr lang="zh-TW" altLang="en-US" sz="2400" dirty="0" smtClean="0"/>
              <a:t>將多個核心電路濃縮在一個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晶片中，就像一部電腦裝入了多個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一樣，用分工的方式，大幅增加處理速度。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注意</a:t>
            </a:r>
            <a:r>
              <a:rPr lang="zh-TW" altLang="en-US" sz="2800" dirty="0" smtClean="0"/>
              <a:t>：</a:t>
            </a:r>
            <a:r>
              <a:rPr lang="zh-TW" altLang="en-US" sz="2400" dirty="0" smtClean="0"/>
              <a:t>軟體必須要支援，若你選擇的軟體不支援四核心，就像是指揮官並不會將工作分給四個人一樣，可能只能有雙核心的效果，也就是會有兩個核心是沒有用的。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7847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648">
            <a:off x="9885836" y="895310"/>
            <a:ext cx="2645326" cy="17467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中央處理器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TW" sz="4000" dirty="0"/>
              <a:t>entral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000" dirty="0"/>
              <a:t>rocessing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TW" sz="4000" dirty="0"/>
              <a:t>nit)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6391" y="2276872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內</a:t>
            </a:r>
            <a:r>
              <a:rPr lang="zh-TW" altLang="en-US" sz="2800" dirty="0"/>
              <a:t>頻 </a:t>
            </a:r>
            <a:r>
              <a:rPr lang="en-US" altLang="zh-TW" sz="2800" dirty="0"/>
              <a:t>=</a:t>
            </a:r>
            <a:r>
              <a:rPr lang="zh-TW" altLang="en-US" sz="2800" dirty="0"/>
              <a:t> 外頻 </a:t>
            </a:r>
            <a:r>
              <a:rPr lang="en-US" altLang="zh-TW" sz="2800" dirty="0"/>
              <a:t>x </a:t>
            </a:r>
            <a:r>
              <a:rPr lang="zh-TW" altLang="en-US" sz="2800" dirty="0"/>
              <a:t>倍</a:t>
            </a:r>
            <a:r>
              <a:rPr lang="zh-TW" altLang="en-US" sz="2800" dirty="0" smtClean="0"/>
              <a:t>頻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內頻：指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核心的工作頻率，單位為</a:t>
            </a:r>
            <a:r>
              <a:rPr lang="en-US" altLang="zh-TW" sz="2400" dirty="0" smtClean="0"/>
              <a:t>GHz</a:t>
            </a:r>
            <a:r>
              <a:rPr lang="zh-TW" altLang="en-US" sz="2400" dirty="0" smtClean="0"/>
              <a:t>，型號上出現的時脈就是指內頻。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外頻：主要反應了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與周邊設備的資料傳輸速度，並決定主機板的執行效能。單位為</a:t>
            </a:r>
            <a:r>
              <a:rPr lang="en-US" altLang="zh-TW" sz="2400" dirty="0" smtClean="0"/>
              <a:t>MHz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/>
              <a:t>倍</a:t>
            </a:r>
            <a:r>
              <a:rPr lang="zh-TW" altLang="en-US" sz="2400" dirty="0" smtClean="0"/>
              <a:t>頻：指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內頻與外頻之間的比例關係。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800" dirty="0" smtClean="0"/>
              <a:t>超頻：</a:t>
            </a:r>
            <a:r>
              <a:rPr lang="zh-TW" altLang="en-US" sz="2400" dirty="0" smtClean="0"/>
              <a:t>藉由調整外頻或倍頻，改變內頻，使其效能變強，散熱很重要。</a:t>
            </a:r>
            <a:endParaRPr lang="en-US" altLang="zh-TW" sz="28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1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428">
            <a:off x="1789968" y="3025042"/>
            <a:ext cx="3661884" cy="37815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084">
            <a:off x="8230703" y="4321841"/>
            <a:ext cx="3038825" cy="20349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主機板 </a:t>
            </a:r>
            <a:r>
              <a:rPr lang="en-US" altLang="zh-TW" sz="4000" dirty="0" smtClean="0"/>
              <a:t>(</a:t>
            </a:r>
            <a:r>
              <a:rPr lang="en-US" altLang="zh-TW" sz="4000" dirty="0" err="1" smtClean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altLang="zh-TW" sz="4000" dirty="0" err="1" smtClean="0"/>
              <a:t>other</a:t>
            </a:r>
            <a:r>
              <a:rPr lang="en-US" altLang="zh-TW" sz="4000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altLang="zh-TW" sz="4000" dirty="0" err="1" smtClean="0"/>
              <a:t>oard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5381" y="2060848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主機板在電腦中扮演</a:t>
            </a:r>
            <a:r>
              <a:rPr lang="zh-TW" altLang="en-US" sz="2800" dirty="0" smtClean="0">
                <a:solidFill>
                  <a:srgbClr val="FF0000"/>
                </a:solidFill>
              </a:rPr>
              <a:t>五臟六腑</a:t>
            </a:r>
            <a:r>
              <a:rPr lang="zh-TW" altLang="en-US" sz="2800" dirty="0" smtClean="0"/>
              <a:t>和</a:t>
            </a:r>
            <a:r>
              <a:rPr lang="zh-TW" altLang="en-US" sz="2800" dirty="0" smtClean="0">
                <a:solidFill>
                  <a:srgbClr val="FF0000"/>
                </a:solidFill>
              </a:rPr>
              <a:t>骨幹</a:t>
            </a:r>
            <a:r>
              <a:rPr lang="zh-TW" altLang="en-US" sz="2800" dirty="0" smtClean="0"/>
              <a:t>的角色，負責連接電腦各零組件與周邊設備。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並不是任何主機板都與任意</a:t>
            </a:r>
            <a:r>
              <a:rPr lang="en-US" altLang="zh-TW" sz="2400" dirty="0" smtClean="0"/>
              <a:t>CPU</a:t>
            </a:r>
            <a:r>
              <a:rPr lang="zh-TW" altLang="en-US" sz="2400" dirty="0" smtClean="0"/>
              <a:t>相容，所以在購買前要記得先查清楚</a:t>
            </a:r>
            <a:r>
              <a:rPr lang="en-US" altLang="zh-TW" sz="2400" dirty="0" smtClean="0"/>
              <a:t>!!!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3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3884692"/>
            <a:ext cx="4150191" cy="29733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顯示卡 </a:t>
            </a:r>
            <a:r>
              <a:rPr lang="en-US" altLang="zh-TW" sz="4000" dirty="0" smtClean="0"/>
              <a:t>(Graphics Card)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顯示卡可表現豐富的色彩、細緻的圖形和</a:t>
            </a:r>
            <a:r>
              <a:rPr lang="en-US" altLang="zh-TW" sz="2800" dirty="0" smtClean="0"/>
              <a:t>3D</a:t>
            </a:r>
            <a:r>
              <a:rPr lang="zh-TW" altLang="en-US" sz="2800" dirty="0" smtClean="0"/>
              <a:t>場景畫面，滿足人們對電腦的視覺需求。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 smtClean="0"/>
              <a:t>內建顯示卡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內顯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：已內建在主機板晶片組</a:t>
            </a:r>
            <a:r>
              <a:rPr lang="zh-TW" altLang="en-US" sz="2400" dirty="0" smtClean="0"/>
              <a:t>中</a:t>
            </a:r>
            <a:endParaRPr lang="en-US" altLang="zh-TW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 smtClean="0"/>
              <a:t>獨立</a:t>
            </a:r>
            <a:r>
              <a:rPr lang="zh-TW" altLang="en-US" sz="2400" dirty="0" smtClean="0"/>
              <a:t>顯示卡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獨顯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：安裝</a:t>
            </a:r>
            <a:r>
              <a:rPr lang="zh-TW" altLang="en-US" sz="2400" dirty="0" smtClean="0"/>
              <a:t>於主機板的顯示卡擴充插槽上。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06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記憶體 </a:t>
            </a:r>
            <a:r>
              <a:rPr lang="en-US" altLang="zh-TW" sz="4000" dirty="0" smtClean="0"/>
              <a:t>(Memory)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988840"/>
            <a:ext cx="9144000" cy="46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記憶體在電腦中是個關鍵角色，當它品質不良時可能造成當機，甚至電腦停擺；它的容量大小及效能表現，也是決定系統整體效能快慢的關鍵。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400" dirty="0" smtClean="0"/>
              <a:t>分</a:t>
            </a:r>
            <a:r>
              <a:rPr lang="zh-TW" altLang="en-US" sz="2400" dirty="0"/>
              <a:t>為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    唯讀記憶體 </a:t>
            </a:r>
            <a:r>
              <a:rPr lang="en-US" altLang="zh-TW" sz="2400" dirty="0" smtClean="0"/>
              <a:t>(</a:t>
            </a:r>
            <a:r>
              <a:rPr lang="en-US" altLang="zh-TW" sz="2400" dirty="0" smtClean="0">
                <a:solidFill>
                  <a:srgbClr val="FFC000"/>
                </a:solidFill>
              </a:rPr>
              <a:t>R</a:t>
            </a:r>
            <a:r>
              <a:rPr lang="en-US" altLang="zh-TW" sz="2400" dirty="0" smtClean="0"/>
              <a:t>ead </a:t>
            </a:r>
            <a:r>
              <a:rPr lang="en-US" altLang="zh-TW" sz="2400" dirty="0" smtClean="0">
                <a:solidFill>
                  <a:srgbClr val="FFC000"/>
                </a:solidFill>
              </a:rPr>
              <a:t>O</a:t>
            </a:r>
            <a:r>
              <a:rPr lang="en-US" altLang="zh-TW" sz="2400" dirty="0" smtClean="0"/>
              <a:t>nly </a:t>
            </a:r>
            <a:r>
              <a:rPr lang="en-US" altLang="zh-TW" sz="2400" dirty="0" smtClean="0">
                <a:solidFill>
                  <a:srgbClr val="FFC000"/>
                </a:solidFill>
              </a:rPr>
              <a:t>M</a:t>
            </a:r>
            <a:r>
              <a:rPr lang="en-US" altLang="zh-TW" sz="2400" dirty="0" smtClean="0"/>
              <a:t>emory)</a:t>
            </a:r>
          </a:p>
          <a:p>
            <a:pPr marL="0" indent="0">
              <a:buNone/>
            </a:pPr>
            <a:r>
              <a:rPr lang="zh-TW" altLang="en-US" sz="2400" dirty="0" smtClean="0"/>
              <a:t>    隨機存取</a:t>
            </a:r>
            <a:r>
              <a:rPr lang="zh-TW" altLang="en-US" sz="2400" dirty="0"/>
              <a:t>記憶體 </a:t>
            </a:r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FFC000"/>
                </a:solidFill>
              </a:rPr>
              <a:t>R</a:t>
            </a:r>
            <a:r>
              <a:rPr lang="en-US" altLang="zh-TW" sz="2400" dirty="0"/>
              <a:t>andom </a:t>
            </a:r>
            <a:r>
              <a:rPr lang="en-US" altLang="zh-TW" sz="2400" dirty="0">
                <a:solidFill>
                  <a:srgbClr val="FFC000"/>
                </a:solidFill>
              </a:rPr>
              <a:t>A</a:t>
            </a:r>
            <a:r>
              <a:rPr lang="en-US" altLang="zh-TW" sz="2400" dirty="0"/>
              <a:t>ccess </a:t>
            </a:r>
            <a:r>
              <a:rPr lang="en-US" altLang="zh-TW" sz="2400" dirty="0">
                <a:solidFill>
                  <a:srgbClr val="FFC000"/>
                </a:solidFill>
              </a:rPr>
              <a:t>M</a:t>
            </a:r>
            <a:r>
              <a:rPr lang="en-US" altLang="zh-TW" sz="2400" dirty="0"/>
              <a:t>emory</a:t>
            </a:r>
            <a:r>
              <a:rPr lang="en-US" altLang="zh-TW" sz="2400" dirty="0" smtClean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555502"/>
            <a:ext cx="3888432" cy="29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Computer_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電路板設計簡報 (寬螢幕)</Template>
  <TotalTime>0</TotalTime>
  <Words>1203</Words>
  <Application>Microsoft Office PowerPoint</Application>
  <PresentationFormat>寬螢幕</PresentationFormat>
  <Paragraphs>190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微軟正黑體</vt:lpstr>
      <vt:lpstr>Arial</vt:lpstr>
      <vt:lpstr>Candara</vt:lpstr>
      <vt:lpstr>Consolas</vt:lpstr>
      <vt:lpstr>TechComputer_16x9</vt:lpstr>
      <vt:lpstr>夢想的起點</vt:lpstr>
      <vt:lpstr>零組件 v.s 周邊</vt:lpstr>
      <vt:lpstr>零組件 v.s 周邊</vt:lpstr>
      <vt:lpstr>中央處理器 (Central Processing Unit)</vt:lpstr>
      <vt:lpstr>中央處理器 (Central Processing Unit)</vt:lpstr>
      <vt:lpstr>中央處理器 (Central Processing Unit)</vt:lpstr>
      <vt:lpstr>主機板 (MotherBoard)</vt:lpstr>
      <vt:lpstr>顯示卡 (Graphics Card)</vt:lpstr>
      <vt:lpstr>記憶體 (Memory)</vt:lpstr>
      <vt:lpstr>記憶體 (Memory)</vt:lpstr>
      <vt:lpstr>記憶體 (Memory)</vt:lpstr>
      <vt:lpstr>硬碟機 (Hard Disk Drive)</vt:lpstr>
      <vt:lpstr>HDD  vs  SSD</vt:lpstr>
      <vt:lpstr>記憶體  vs  硬碟</vt:lpstr>
      <vt:lpstr>電源供應器 (Power Supply)</vt:lpstr>
      <vt:lpstr>互動關係圖</vt:lpstr>
      <vt:lpstr>互動關係圖</vt:lpstr>
      <vt:lpstr>電腦的天敵</vt:lpstr>
      <vt:lpstr>電腦的天敵</vt:lpstr>
      <vt:lpstr>電腦的天敵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2015-04-26T09:19:43Z</dcterms:created>
  <dcterms:modified xsi:type="dcterms:W3CDTF">2015-05-30T19:01:45Z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